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sldIdLst>
    <p:sldId id="256" r:id="rId4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orient="horz" pos="20285">
          <p15:clr>
            <a:srgbClr val="A4A3A4"/>
          </p15:clr>
        </p15:guide>
        <p15:guide id="3" pos="437">
          <p15:clr>
            <a:srgbClr val="A4A3A4"/>
          </p15:clr>
        </p15:guide>
        <p15:guide id="4" pos="6725">
          <p15:clr>
            <a:srgbClr val="A4A3A4"/>
          </p15:clr>
        </p15:guide>
        <p15:guide id="5" pos="7238">
          <p15:clr>
            <a:srgbClr val="A4A3A4"/>
          </p15:clr>
        </p15:guide>
        <p15:guide id="6" pos="13526">
          <p15:clr>
            <a:srgbClr val="A4A3A4"/>
          </p15:clr>
        </p15:guide>
        <p15:guide id="7" pos="14030">
          <p15:clr>
            <a:srgbClr val="A4A3A4"/>
          </p15:clr>
        </p15:guide>
        <p15:guide id="8" pos="20318">
          <p15:clr>
            <a:srgbClr val="A4A3A4"/>
          </p15:clr>
        </p15:guide>
        <p15:guide id="9" pos="20837">
          <p15:clr>
            <a:srgbClr val="A4A3A4"/>
          </p15:clr>
        </p15:guide>
        <p15:guide id="10" pos="271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7A7"/>
    <a:srgbClr val="FFFFFF"/>
    <a:srgbClr val="FF9900"/>
    <a:srgbClr val="3399FF"/>
    <a:srgbClr val="0066FF"/>
    <a:srgbClr val="CC0000"/>
    <a:srgbClr val="993300"/>
    <a:srgbClr val="0099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66" autoAdjust="0"/>
  </p:normalViewPr>
  <p:slideViewPr>
    <p:cSldViewPr snapToGrid="0" snapToObjects="1">
      <p:cViewPr varScale="1">
        <p:scale>
          <a:sx n="24" d="100"/>
          <a:sy n="24" d="100"/>
        </p:scale>
        <p:origin x="1464" y="78"/>
      </p:cViewPr>
      <p:guideLst>
        <p:guide orient="horz" pos="3552"/>
        <p:guide orient="horz" pos="20285"/>
        <p:guide pos="437"/>
        <p:guide pos="6725"/>
        <p:guide pos="7238"/>
        <p:guide pos="13526"/>
        <p:guide pos="14030"/>
        <p:guide pos="20318"/>
        <p:guide pos="20837"/>
        <p:guide pos="271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A4EBBF92-716A-4641-A681-E2BC566129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4681CCC-F448-4F59-A4BA-88BD48D5DF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651780F-4A06-4BF6-B2F1-84329A168F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DAAE634D-C436-46F1-837A-6D84DD8596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6671CD33-5FA6-4D72-ABE9-9BFE085117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>
            <a:extLst>
              <a:ext uri="{FF2B5EF4-FFF2-40B4-BE49-F238E27FC236}">
                <a16:creationId xmlns:a16="http://schemas.microsoft.com/office/drawing/2014/main" id="{C8338E0D-95FC-487C-86A0-B138EC9ED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A2E42D-554B-477F-BC30-EC8B7101C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943BFB1-8BD2-4264-B6BA-D298AEA96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0243B-84EA-4E0F-9C15-9D006652373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D3FD059-DD32-450C-AA83-198A74245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B799353-CD95-485D-8B04-68E6E4FC4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65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73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7375" y="1273175"/>
            <a:ext cx="10547350" cy="309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1273175"/>
            <a:ext cx="31491237" cy="309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18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18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13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544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5638800"/>
            <a:ext cx="4910137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6275" y="5638800"/>
            <a:ext cx="4911725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3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3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49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72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38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801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50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622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7375" y="1273175"/>
            <a:ext cx="10547350" cy="309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1273175"/>
            <a:ext cx="31491237" cy="309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747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696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889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665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5638800"/>
            <a:ext cx="21018500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4638" y="5638800"/>
            <a:ext cx="21020087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802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226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06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9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739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256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341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495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7375" y="1273175"/>
            <a:ext cx="10547350" cy="309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1273175"/>
            <a:ext cx="31491237" cy="309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543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5638800"/>
            <a:ext cx="4910137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6275" y="5638800"/>
            <a:ext cx="4911725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17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9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083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78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8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>
            <a:extLst>
              <a:ext uri="{FF2B5EF4-FFF2-40B4-BE49-F238E27FC236}">
                <a16:creationId xmlns:a16="http://schemas.microsoft.com/office/drawing/2014/main" id="{EB47B0C1-38F0-4920-8353-C62A344025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33">
            <a:extLst>
              <a:ext uri="{FF2B5EF4-FFF2-40B4-BE49-F238E27FC236}">
                <a16:creationId xmlns:a16="http://schemas.microsoft.com/office/drawing/2014/main" id="{EC479526-2BC7-42F2-A1E1-7377DC4256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738" y="5638800"/>
            <a:ext cx="9974262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87C53D0B-6092-46D8-9D78-BB4177D70F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0"/>
            <a:ext cx="43891200" cy="130175"/>
          </a:xfrm>
          <a:prstGeom prst="rect">
            <a:avLst/>
          </a:prstGeom>
          <a:solidFill>
            <a:srgbClr val="660000"/>
          </a:solidFill>
          <a:ln w="152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6030" name="Text Box 14">
            <a:extLst>
              <a:ext uri="{FF2B5EF4-FFF2-40B4-BE49-F238E27FC236}">
                <a16:creationId xmlns:a16="http://schemas.microsoft.com/office/drawing/2014/main" id="{FC611C34-0924-4F37-A7EA-3AD6674DA7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32445325"/>
            <a:ext cx="2514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37931725" indent="-37474525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>
                <a:solidFill>
                  <a:schemeClr val="bg2"/>
                </a:solidFill>
                <a:latin typeface="Arial" charset="0"/>
              </a:rPr>
              <a:t>TEMPLATE DESIGN © 2008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CAD68777-636B-4E92-AB9E-B0480CAC9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273175"/>
            <a:ext cx="419242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6">
            <a:extLst>
              <a:ext uri="{FF2B5EF4-FFF2-40B4-BE49-F238E27FC236}">
                <a16:creationId xmlns:a16="http://schemas.microsoft.com/office/drawing/2014/main" id="{2729D3D1-A29F-4669-BCCB-08CF36E63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5638800"/>
            <a:ext cx="9974262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032" name="Rectangle 25">
            <a:extLst>
              <a:ext uri="{FF2B5EF4-FFF2-40B4-BE49-F238E27FC236}">
                <a16:creationId xmlns:a16="http://schemas.microsoft.com/office/drawing/2014/main" id="{9177C70C-CB69-4DFE-A388-0ABBE515A1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3" name="Rectangle 32">
            <a:extLst>
              <a:ext uri="{FF2B5EF4-FFF2-40B4-BE49-F238E27FC236}">
                <a16:creationId xmlns:a16="http://schemas.microsoft.com/office/drawing/2014/main" id="{5EB33717-3F15-4260-BE9F-7C261559DA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0325" y="5638800"/>
            <a:ext cx="9982200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4" name="Rectangle 34">
            <a:extLst>
              <a:ext uri="{FF2B5EF4-FFF2-40B4-BE49-F238E27FC236}">
                <a16:creationId xmlns:a16="http://schemas.microsoft.com/office/drawing/2014/main" id="{5712A3D9-897E-42AF-B02E-DF839F1230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72625" y="5638800"/>
            <a:ext cx="9982200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5" name="Rectangle 35">
            <a:extLst>
              <a:ext uri="{FF2B5EF4-FFF2-40B4-BE49-F238E27FC236}">
                <a16:creationId xmlns:a16="http://schemas.microsoft.com/office/drawing/2014/main" id="{937CDD2F-9949-4A76-A10A-F9E2B1A6E4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78738" y="5638800"/>
            <a:ext cx="9982200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8085D22-732C-4BDE-9477-11FE7CFE37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6BFE401-09AB-47C8-824E-E41015F0B3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738" y="5638800"/>
            <a:ext cx="9974262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C95F639-3CFD-43F2-B5A4-16951EAC90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0"/>
            <a:ext cx="43891200" cy="130175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71951526-28DC-40A6-8A83-C9F4A6F19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32445325"/>
            <a:ext cx="2514600" cy="315913"/>
          </a:xfrm>
          <a:prstGeom prst="rect">
            <a:avLst/>
          </a:prstGeom>
          <a:noFill/>
          <a:ln>
            <a:noFill/>
          </a:ln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en-US" sz="500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en-US" sz="10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EE58A2A-1A27-47B2-801C-3ED85D7CC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273175"/>
            <a:ext cx="419242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318148A-FFA9-40A6-BE6F-E20EF239E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5638800"/>
            <a:ext cx="9974262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C9A119B5-8014-41D8-B461-691562886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E26E8DB2-971F-4B4E-A130-6EF6FB432D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0325" y="5638800"/>
            <a:ext cx="207645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58" name="Rectangle 11">
            <a:extLst>
              <a:ext uri="{FF2B5EF4-FFF2-40B4-BE49-F238E27FC236}">
                <a16:creationId xmlns:a16="http://schemas.microsoft.com/office/drawing/2014/main" id="{922866E5-21C4-4308-8588-0508680B91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078738" y="5638800"/>
            <a:ext cx="99822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52A999F-5C10-47A5-B741-0340026D28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909C21-888D-4347-9C3A-430D28B3E9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738" y="5638800"/>
            <a:ext cx="423672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EBFA9A4-4E22-4D97-96AB-9ADC577059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00600"/>
            <a:ext cx="43891200" cy="130175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27B5919-5A12-4D46-9ECF-89067BECC3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32445325"/>
            <a:ext cx="2514600" cy="315913"/>
          </a:xfrm>
          <a:prstGeom prst="rect">
            <a:avLst/>
          </a:prstGeom>
          <a:noFill/>
          <a:ln>
            <a:noFill/>
          </a:ln>
        </p:spPr>
        <p:txBody>
          <a:bodyPr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en-US" sz="500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en-US" sz="10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D4EC8E6-FB13-45F8-A004-422D14953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273175"/>
            <a:ext cx="419242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477F5AF-131B-46AB-BFC3-D59E39114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5638800"/>
            <a:ext cx="42190987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6F4D2FBD-769F-467B-88BF-F1A01C0816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1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4">
            <a:extLst>
              <a:ext uri="{FF2B5EF4-FFF2-40B4-BE49-F238E27FC236}">
                <a16:creationId xmlns:a16="http://schemas.microsoft.com/office/drawing/2014/main" id="{30E50CDF-6D0A-49AF-BBAA-CE15986D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0825" y="26458913"/>
            <a:ext cx="6040675" cy="282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200150" lvl="1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precision in </a:t>
            </a:r>
          </a:p>
          <a:p>
            <a:pPr marL="1600200" lvl="2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 after </a:t>
            </a:r>
            <a:r>
              <a:rPr lang="en-US" altLang="zh-CN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downsampling</a:t>
            </a: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600200" lvl="2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blocks with lowest spatial resolution</a:t>
            </a:r>
          </a:p>
        </p:txBody>
      </p:sp>
      <p:sp>
        <p:nvSpPr>
          <p:cNvPr id="109" name="Text Box 14">
            <a:extLst>
              <a:ext uri="{FF2B5EF4-FFF2-40B4-BE49-F238E27FC236}">
                <a16:creationId xmlns:a16="http://schemas.microsoft.com/office/drawing/2014/main" id="{9E0F0AA8-8349-4FF1-8336-394E48E6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4004" y="16437185"/>
            <a:ext cx="9901619" cy="19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CIFAR-100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↑0.44%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accuracy,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↓29.34%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cost,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↓50.6%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cost </a:t>
            </a:r>
          </a:p>
        </p:txBody>
      </p:sp>
      <p:sp>
        <p:nvSpPr>
          <p:cNvPr id="103" name="Text Box 14">
            <a:extLst>
              <a:ext uri="{FF2B5EF4-FFF2-40B4-BE49-F238E27FC236}">
                <a16:creationId xmlns:a16="http://schemas.microsoft.com/office/drawing/2014/main" id="{6F9C34DF-1078-4B53-94FC-64057279F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267" y="24880852"/>
            <a:ext cx="9982200" cy="776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models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datasets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tasks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ResNet@CIFAR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image classification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ResNet18/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DeiT-Tiny@ImageNet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image classification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PAN@Urban-100 for image super-resolution 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Transformer@Wiki-101 for language modeling 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baselines: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low-precision training: SBM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[S Banner, NeurIPS’18]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low-precision training: PFQ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[Y. Fu, NeurIPS’19]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CPT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[Y. Fu, ICLR’20]</a:t>
            </a:r>
          </a:p>
        </p:txBody>
      </p:sp>
      <p:sp>
        <p:nvSpPr>
          <p:cNvPr id="120" name="矩形: 圆角 119">
            <a:extLst>
              <a:ext uri="{FF2B5EF4-FFF2-40B4-BE49-F238E27FC236}">
                <a16:creationId xmlns:a16="http://schemas.microsoft.com/office/drawing/2014/main" id="{9E3D72F2-B967-49BE-A78B-0D5DFC214417}"/>
              </a:ext>
            </a:extLst>
          </p:cNvPr>
          <p:cNvSpPr/>
          <p:nvPr/>
        </p:nvSpPr>
        <p:spPr bwMode="auto">
          <a:xfrm>
            <a:off x="12875298" y="10881392"/>
            <a:ext cx="7251052" cy="1152000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B27923A-0F1B-4517-9D35-894E73BA7708}"/>
              </a:ext>
            </a:extLst>
          </p:cNvPr>
          <p:cNvSpPr/>
          <p:nvPr/>
        </p:nvSpPr>
        <p:spPr bwMode="auto">
          <a:xfrm>
            <a:off x="2008781" y="18126055"/>
            <a:ext cx="7251052" cy="1152000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2F56FE3-F585-4887-B8CA-59048F5DBCDA}"/>
              </a:ext>
            </a:extLst>
          </p:cNvPr>
          <p:cNvSpPr txBox="1"/>
          <p:nvPr/>
        </p:nvSpPr>
        <p:spPr>
          <a:xfrm>
            <a:off x="1071045" y="27901882"/>
            <a:ext cx="146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precision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Rectangle 5">
            <a:extLst>
              <a:ext uri="{FF2B5EF4-FFF2-40B4-BE49-F238E27FC236}">
                <a16:creationId xmlns:a16="http://schemas.microsoft.com/office/drawing/2014/main" id="{E1E7303E-11CF-45EA-8112-B7E7D5BC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963" y="745433"/>
            <a:ext cx="34771012" cy="384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3" tIns="45614" rIns="91243" bIns="45614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0" dirty="0">
                <a:solidFill>
                  <a:srgbClr val="FFFFFF"/>
                </a:solidFill>
                <a:latin typeface="Arial Black" panose="020B0A04020102020204" pitchFamily="34" charset="0"/>
              </a:rPr>
              <a:t>LDP: Learnable Dynamic Precision for Efficient Deep Neural Network Training and Inference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</a:rPr>
              <a:t>Zhongzhi Yu, </a:t>
            </a:r>
            <a:r>
              <a:rPr lang="en-US" altLang="en-US" sz="4800" b="1" dirty="0" err="1">
                <a:solidFill>
                  <a:srgbClr val="FFFFFF"/>
                </a:solidFill>
              </a:rPr>
              <a:t>Yonggan</a:t>
            </a:r>
            <a:r>
              <a:rPr lang="en-US" altLang="en-US" sz="4800" b="1" dirty="0">
                <a:solidFill>
                  <a:srgbClr val="FFFFFF"/>
                </a:solidFill>
              </a:rPr>
              <a:t> Fu, Shang Wu, </a:t>
            </a:r>
            <a:r>
              <a:rPr lang="en-US" altLang="en-US" sz="4800" b="1" dirty="0" err="1">
                <a:solidFill>
                  <a:srgbClr val="FFFFFF"/>
                </a:solidFill>
              </a:rPr>
              <a:t>Mengquan</a:t>
            </a:r>
            <a:r>
              <a:rPr lang="en-US" altLang="en-US" sz="4800" b="1" dirty="0">
                <a:solidFill>
                  <a:srgbClr val="FFFFFF"/>
                </a:solidFill>
              </a:rPr>
              <a:t> Li, </a:t>
            </a:r>
            <a:r>
              <a:rPr lang="en-US" altLang="en-US" sz="4800" b="1" dirty="0" err="1">
                <a:solidFill>
                  <a:srgbClr val="FFFFFF"/>
                </a:solidFill>
              </a:rPr>
              <a:t>Haoran</a:t>
            </a:r>
            <a:r>
              <a:rPr lang="en-US" altLang="en-US" sz="4800" b="1" dirty="0">
                <a:solidFill>
                  <a:srgbClr val="FFFFFF"/>
                </a:solidFill>
              </a:rPr>
              <a:t> You, </a:t>
            </a:r>
            <a:r>
              <a:rPr lang="en-US" altLang="en-US" sz="4800" b="1" dirty="0" err="1">
                <a:solidFill>
                  <a:srgbClr val="FFFFFF"/>
                </a:solidFill>
              </a:rPr>
              <a:t>Yingyan</a:t>
            </a:r>
            <a:r>
              <a:rPr lang="en-US" altLang="en-US" sz="4800" b="1" dirty="0">
                <a:solidFill>
                  <a:srgbClr val="FFFFFF"/>
                </a:solidFill>
              </a:rPr>
              <a:t> Lin</a:t>
            </a:r>
            <a:br>
              <a:rPr lang="en-US" altLang="en-US" sz="4800" b="1" dirty="0">
                <a:solidFill>
                  <a:srgbClr val="FFFFFF"/>
                </a:solidFill>
              </a:rPr>
            </a:br>
            <a:r>
              <a:rPr lang="en-US" altLang="en-US" sz="3600" b="1" dirty="0">
                <a:solidFill>
                  <a:srgbClr val="FFFFFF"/>
                </a:solidFill>
              </a:rPr>
              <a:t>Rice University</a:t>
            </a:r>
          </a:p>
        </p:txBody>
      </p:sp>
      <p:sp>
        <p:nvSpPr>
          <p:cNvPr id="5123" name="Text Box 7">
            <a:extLst>
              <a:ext uri="{FF2B5EF4-FFF2-40B4-BE49-F238E27FC236}">
                <a16:creationId xmlns:a16="http://schemas.microsoft.com/office/drawing/2014/main" id="{2E3515F8-33C8-4CD2-BE3D-4F21BD5C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9982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3200" b="1" dirty="0">
                <a:solidFill>
                  <a:srgbClr val="F8F8F8"/>
                </a:solidFill>
                <a:latin typeface="Arial Narrow" panose="020B0606020202030204" pitchFamily="34" charset="0"/>
              </a:rPr>
              <a:t>Background and Motivation</a:t>
            </a:r>
            <a:endParaRPr lang="en-US" altLang="en-US" sz="3200" b="1" dirty="0">
              <a:solidFill>
                <a:srgbClr val="F8F8F8"/>
              </a:solidFill>
              <a:latin typeface="Arial Narrow" panose="020B0606020202030204" pitchFamily="34" charset="0"/>
            </a:endParaRPr>
          </a:p>
        </p:txBody>
      </p:sp>
      <p:sp>
        <p:nvSpPr>
          <p:cNvPr id="5124" name="Text Box 14">
            <a:extLst>
              <a:ext uri="{FF2B5EF4-FFF2-40B4-BE49-F238E27FC236}">
                <a16:creationId xmlns:a16="http://schemas.microsoft.com/office/drawing/2014/main" id="{4999F282-91DB-469D-86AC-EE527AB67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6205538"/>
            <a:ext cx="9982200" cy="1088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neural networks’ (DNNs) high performance comes with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DNN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powerful computers 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neural networks (DNNs) are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costly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Prohibitive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cost: </a:t>
            </a:r>
          </a:p>
          <a:p>
            <a:pPr marL="1600200" lvl="2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FLOPs for training ResNet-50@ImageNet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cost: </a:t>
            </a:r>
          </a:p>
          <a:p>
            <a:pPr marL="1600200" lvl="2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FLOPs for single-image inference with ResNet-50@ImageNet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0" name="Text Box 410">
            <a:extLst>
              <a:ext uri="{FF2B5EF4-FFF2-40B4-BE49-F238E27FC236}">
                <a16:creationId xmlns:a16="http://schemas.microsoft.com/office/drawing/2014/main" id="{834D49B1-7E6B-423F-A534-08F9DF0E2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6046" y="5638800"/>
            <a:ext cx="9982200" cy="5794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8F8F8"/>
                </a:solidFill>
                <a:latin typeface="Arial Narrow" panose="020B0606020202030204" pitchFamily="34" charset="0"/>
              </a:rPr>
              <a:t>Motivating Observations</a:t>
            </a:r>
          </a:p>
        </p:txBody>
      </p:sp>
      <p:sp>
        <p:nvSpPr>
          <p:cNvPr id="5134" name="Text Box 424">
            <a:extLst>
              <a:ext uri="{FF2B5EF4-FFF2-40B4-BE49-F238E27FC236}">
                <a16:creationId xmlns:a16="http://schemas.microsoft.com/office/drawing/2014/main" id="{6678083E-0C6A-46E5-BA14-0EF0CC44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724" y="23795192"/>
            <a:ext cx="9982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8F8F8"/>
                </a:solidFill>
                <a:latin typeface="Arial Narrow" panose="020B0606020202030204" pitchFamily="34" charset="0"/>
              </a:rPr>
              <a:t>Contributions </a:t>
            </a:r>
          </a:p>
        </p:txBody>
      </p:sp>
      <p:pic>
        <p:nvPicPr>
          <p:cNvPr id="5185" name="Picture 96">
            <a:extLst>
              <a:ext uri="{FF2B5EF4-FFF2-40B4-BE49-F238E27FC236}">
                <a16:creationId xmlns:a16="http://schemas.microsoft.com/office/drawing/2014/main" id="{5FDF02D8-A126-4CFE-98E2-8F21BD6B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893763"/>
            <a:ext cx="256222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2" name="Picture 132">
            <a:extLst>
              <a:ext uri="{FF2B5EF4-FFF2-40B4-BE49-F238E27FC236}">
                <a16:creationId xmlns:a16="http://schemas.microsoft.com/office/drawing/2014/main" id="{4A560C13-149A-4A01-BE04-D90D8A1B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46" y="8410031"/>
            <a:ext cx="1462087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3" name="Picture 133">
            <a:extLst>
              <a:ext uri="{FF2B5EF4-FFF2-40B4-BE49-F238E27FC236}">
                <a16:creationId xmlns:a16="http://schemas.microsoft.com/office/drawing/2014/main" id="{99370AAA-6D64-4BFE-8FCF-6258A0F2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81" y="8410031"/>
            <a:ext cx="1462087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54" name="Picture 134">
            <a:extLst>
              <a:ext uri="{FF2B5EF4-FFF2-40B4-BE49-F238E27FC236}">
                <a16:creationId xmlns:a16="http://schemas.microsoft.com/office/drawing/2014/main" id="{925B31C3-5830-4FE6-85D7-61A15553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23" y="8408298"/>
            <a:ext cx="1462087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27A38773-6886-414F-B7F5-BEBB8D8CD1F9}"/>
              </a:ext>
            </a:extLst>
          </p:cNvPr>
          <p:cNvSpPr/>
          <p:nvPr/>
        </p:nvSpPr>
        <p:spPr bwMode="auto">
          <a:xfrm>
            <a:off x="6546796" y="8980275"/>
            <a:ext cx="970756" cy="318129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358E97-6668-4685-8619-365C5D1FC767}"/>
              </a:ext>
            </a:extLst>
          </p:cNvPr>
          <p:cNvSpPr txBox="1"/>
          <p:nvPr/>
        </p:nvSpPr>
        <p:spPr>
          <a:xfrm>
            <a:off x="1908473" y="9922996"/>
            <a:ext cx="16786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</a:t>
            </a: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CA31526-ADF5-4EEE-9F4C-74C515CA2AE1}"/>
              </a:ext>
            </a:extLst>
          </p:cNvPr>
          <p:cNvSpPr txBox="1"/>
          <p:nvPr/>
        </p:nvSpPr>
        <p:spPr>
          <a:xfrm>
            <a:off x="5099962" y="9905639"/>
            <a:ext cx="1104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DNNs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D5C7216-DF7F-4066-8623-DBA62E72B9E2}"/>
              </a:ext>
            </a:extLst>
          </p:cNvPr>
          <p:cNvSpPr txBox="1"/>
          <p:nvPr/>
        </p:nvSpPr>
        <p:spPr>
          <a:xfrm>
            <a:off x="7529957" y="9922997"/>
            <a:ext cx="1997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DNN 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9A0B50-538C-499A-AA72-8C2D85768489}"/>
              </a:ext>
            </a:extLst>
          </p:cNvPr>
          <p:cNvSpPr txBox="1"/>
          <p:nvPr/>
        </p:nvSpPr>
        <p:spPr>
          <a:xfrm>
            <a:off x="819647" y="16638276"/>
            <a:ext cx="4566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demand for on-device training &amp; inference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Picture 27">
            <a:extLst>
              <a:ext uri="{FF2B5EF4-FFF2-40B4-BE49-F238E27FC236}">
                <a16:creationId xmlns:a16="http://schemas.microsoft.com/office/drawing/2014/main" id="{80751376-39AC-4A8A-8C16-DA62ED20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99" y="16043662"/>
            <a:ext cx="819885" cy="81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文本框 82">
            <a:extLst>
              <a:ext uri="{FF2B5EF4-FFF2-40B4-BE49-F238E27FC236}">
                <a16:creationId xmlns:a16="http://schemas.microsoft.com/office/drawing/2014/main" id="{6CC58BF7-DAD6-4917-80EE-09A96F3B1552}"/>
              </a:ext>
            </a:extLst>
          </p:cNvPr>
          <p:cNvSpPr txBox="1"/>
          <p:nvPr/>
        </p:nvSpPr>
        <p:spPr>
          <a:xfrm>
            <a:off x="5837686" y="16638276"/>
            <a:ext cx="45667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DNNs with prohibitive training &amp; inference cost</a:t>
            </a:r>
          </a:p>
        </p:txBody>
      </p:sp>
      <p:sp>
        <p:nvSpPr>
          <p:cNvPr id="80" name="Text Box 7">
            <a:extLst>
              <a:ext uri="{FF2B5EF4-FFF2-40B4-BE49-F238E27FC236}">
                <a16:creationId xmlns:a16="http://schemas.microsoft.com/office/drawing/2014/main" id="{0C20BAA9-3A04-4A0F-BDEB-F55328C4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74798"/>
            <a:ext cx="9982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sz="3200" b="1" dirty="0">
                <a:solidFill>
                  <a:srgbClr val="F8F8F8"/>
                </a:solidFill>
                <a:latin typeface="Arial Narrow" panose="020B0606020202030204" pitchFamily="34" charset="0"/>
              </a:rPr>
              <a:t>Existing Low-precision Methods</a:t>
            </a:r>
            <a:endParaRPr lang="en-US" altLang="en-US" sz="3200" b="1" dirty="0">
              <a:solidFill>
                <a:srgbClr val="F8F8F8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Text Box 14">
            <a:extLst>
              <a:ext uri="{FF2B5EF4-FFF2-40B4-BE49-F238E27FC236}">
                <a16:creationId xmlns:a16="http://schemas.microsoft.com/office/drawing/2014/main" id="{1E4BEF26-C592-4471-9271-521C839F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225" y="20476444"/>
            <a:ext cx="9982200" cy="81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low-precision training: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[S. Banner, NeurIPS’18]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same precision during training process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gap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low-precision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dynamic low-precision training: A promising direction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[Y. Fu, NeurIPS’20], [Y. Fu, ICLR’21]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different precisions for different training stages for better accuracy-efficiency trade-off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consider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dynamic precision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extra efforts in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hyperparams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finetuning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BA520171-ABA5-497D-8D65-AF165389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16" y="26323599"/>
            <a:ext cx="310591" cy="3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98F6060E-B313-4DBF-9449-C4CF4C8A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06" y="27045708"/>
            <a:ext cx="310591" cy="3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F320CD-4E4B-4379-8125-3DFC6FD66D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46" y="28621519"/>
            <a:ext cx="1560139" cy="16230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35F1C0-5C2B-4D41-8E8A-7CF224682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35" y="28621519"/>
            <a:ext cx="1560140" cy="16230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0139AE2-27B8-48BE-91D7-5ECF9525FF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57" y="28621519"/>
            <a:ext cx="4410377" cy="16236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75A93CE-AC87-4106-A86A-BFFAC92961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71" y="28806499"/>
            <a:ext cx="969724" cy="144577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97F49FA-B04D-4762-BA90-F0AB64D45A9F}"/>
              </a:ext>
            </a:extLst>
          </p:cNvPr>
          <p:cNvCxnSpPr>
            <a:cxnSpLocks/>
          </p:cNvCxnSpPr>
          <p:nvPr/>
        </p:nvCxnSpPr>
        <p:spPr bwMode="auto">
          <a:xfrm>
            <a:off x="2753009" y="28670788"/>
            <a:ext cx="0" cy="152450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817FBB0E-2D29-444E-B2E1-3FCFD2C89762}"/>
              </a:ext>
            </a:extLst>
          </p:cNvPr>
          <p:cNvCxnSpPr>
            <a:cxnSpLocks/>
          </p:cNvCxnSpPr>
          <p:nvPr/>
        </p:nvCxnSpPr>
        <p:spPr bwMode="auto">
          <a:xfrm>
            <a:off x="4647479" y="28670788"/>
            <a:ext cx="0" cy="152450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文本框 85">
            <a:extLst>
              <a:ext uri="{FF2B5EF4-FFF2-40B4-BE49-F238E27FC236}">
                <a16:creationId xmlns:a16="http://schemas.microsoft.com/office/drawing/2014/main" id="{F9A7F083-57CE-4EDB-8DF5-2F997B663ABA}"/>
              </a:ext>
            </a:extLst>
          </p:cNvPr>
          <p:cNvSpPr txBox="1"/>
          <p:nvPr/>
        </p:nvSpPr>
        <p:spPr>
          <a:xfrm>
            <a:off x="2921587" y="27900482"/>
            <a:ext cx="146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precision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23DA9931-2B0F-48BD-B84C-86BED7FAEAB4}"/>
              </a:ext>
            </a:extLst>
          </p:cNvPr>
          <p:cNvSpPr txBox="1"/>
          <p:nvPr/>
        </p:nvSpPr>
        <p:spPr>
          <a:xfrm>
            <a:off x="4827516" y="27901019"/>
            <a:ext cx="146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i-1 precision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13262B7-A920-4843-A28F-11AE20531C5C}"/>
              </a:ext>
            </a:extLst>
          </p:cNvPr>
          <p:cNvSpPr txBox="1"/>
          <p:nvPr/>
        </p:nvSpPr>
        <p:spPr>
          <a:xfrm>
            <a:off x="6288055" y="27901019"/>
            <a:ext cx="146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precision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0353AB0F-7A5F-4799-83E7-9C0506DA5CE0}"/>
              </a:ext>
            </a:extLst>
          </p:cNvPr>
          <p:cNvSpPr txBox="1"/>
          <p:nvPr/>
        </p:nvSpPr>
        <p:spPr>
          <a:xfrm>
            <a:off x="7723107" y="27901019"/>
            <a:ext cx="146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i+1 precision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1B9C7E58-8400-44EB-92AC-FD3FDC4F7D8D}"/>
              </a:ext>
            </a:extLst>
          </p:cNvPr>
          <p:cNvSpPr txBox="1"/>
          <p:nvPr/>
        </p:nvSpPr>
        <p:spPr>
          <a:xfrm>
            <a:off x="649722" y="30161819"/>
            <a:ext cx="2098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precision training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8AC5E2C6-784E-453C-AA77-11BC4A3C1397}"/>
              </a:ext>
            </a:extLst>
          </p:cNvPr>
          <p:cNvSpPr txBox="1"/>
          <p:nvPr/>
        </p:nvSpPr>
        <p:spPr>
          <a:xfrm>
            <a:off x="2596687" y="30162445"/>
            <a:ext cx="230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dynamic precision training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D54A0E81-4060-4B23-9420-B6CF3CD43BD4}"/>
              </a:ext>
            </a:extLst>
          </p:cNvPr>
          <p:cNvSpPr txBox="1"/>
          <p:nvPr/>
        </p:nvSpPr>
        <p:spPr>
          <a:xfrm>
            <a:off x="5172402" y="30162445"/>
            <a:ext cx="3697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earnable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ynamic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recision Training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14">
            <a:extLst>
              <a:ext uri="{FF2B5EF4-FFF2-40B4-BE49-F238E27FC236}">
                <a16:creationId xmlns:a16="http://schemas.microsoft.com/office/drawing/2014/main" id="{D021258E-3CB0-4F88-ACCF-71E50077C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724" y="6901532"/>
            <a:ext cx="9950817" cy="1404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Inspirations from previous works: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layers have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sensitivities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[C. Zhang, ICML’19] [K.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Greff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ICLR’17] 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has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effect as learning rate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[Y. Fu, ICLR’20]</a:t>
            </a:r>
            <a:b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on the importance of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and temporal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allocation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Settings: </a:t>
            </a:r>
          </a:p>
          <a:p>
            <a:pPr marL="1600200" lvl="2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Change precision at 30, 60, 90 epochs</a:t>
            </a:r>
          </a:p>
          <a:p>
            <a:pPr marL="1600200" lvl="2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Assign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 to first three blocks, respectively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Insights: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600200" lvl="2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and spatial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allocations impact the training accuracy-efficiency trade-off.  </a:t>
            </a:r>
          </a:p>
          <a:p>
            <a:pPr marL="1600200" lvl="2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combination lead 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0.75%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gap.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45DCB3-9068-436B-91F4-DC803489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286" y="19566992"/>
            <a:ext cx="94964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 Box 14">
            <a:extLst>
              <a:ext uri="{FF2B5EF4-FFF2-40B4-BE49-F238E27FC236}">
                <a16:creationId xmlns:a16="http://schemas.microsoft.com/office/drawing/2014/main" id="{F120A86B-6E7C-4DFB-898A-0215F2626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9215" y="21263198"/>
            <a:ext cx="9982200" cy="231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generate the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and temporal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precision allocation during training? </a:t>
            </a:r>
          </a:p>
        </p:txBody>
      </p:sp>
      <p:pic>
        <p:nvPicPr>
          <p:cNvPr id="95" name="Picture 16">
            <a:extLst>
              <a:ext uri="{FF2B5EF4-FFF2-40B4-BE49-F238E27FC236}">
                <a16:creationId xmlns:a16="http://schemas.microsoft.com/office/drawing/2014/main" id="{508748F7-747F-4058-80E3-C107314C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444" y="21740100"/>
            <a:ext cx="448728" cy="7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 Box 14">
            <a:extLst>
              <a:ext uri="{FF2B5EF4-FFF2-40B4-BE49-F238E27FC236}">
                <a16:creationId xmlns:a16="http://schemas.microsoft.com/office/drawing/2014/main" id="{A1883881-56AA-4226-9F04-B2FFB7FB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7687" y="24241280"/>
            <a:ext cx="9982200" cy="748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Learnable dynamic precision (LDP): a framework to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 the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precision allocation during training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differentiable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to enable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end-to-end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learnable dynamic precision DNN training 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the SOTA accuracy-efficiency trade-off on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DNNs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both training and inference </a:t>
            </a:r>
          </a:p>
        </p:txBody>
      </p:sp>
      <p:sp>
        <p:nvSpPr>
          <p:cNvPr id="102" name="Text Box 424">
            <a:extLst>
              <a:ext uri="{FF2B5EF4-FFF2-40B4-BE49-F238E27FC236}">
                <a16:creationId xmlns:a16="http://schemas.microsoft.com/office/drawing/2014/main" id="{0280B8E1-8D66-44CC-9A7D-A1560AB9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25" y="5664189"/>
            <a:ext cx="9982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8F8F8"/>
                </a:solidFill>
                <a:latin typeface="Arial Narrow" panose="020B0606020202030204" pitchFamily="34" charset="0"/>
              </a:rPr>
              <a:t>LDP: Method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41A7AB9-3557-4B6A-BAD1-017044748A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2" y="6474468"/>
            <a:ext cx="9199673" cy="4043169"/>
          </a:xfrm>
          <a:prstGeom prst="rect">
            <a:avLst/>
          </a:prstGeom>
        </p:spPr>
      </p:pic>
      <p:sp>
        <p:nvSpPr>
          <p:cNvPr id="68" name="Text Box 14">
            <a:extLst>
              <a:ext uri="{FF2B5EF4-FFF2-40B4-BE49-F238E27FC236}">
                <a16:creationId xmlns:a16="http://schemas.microsoft.com/office/drawing/2014/main" id="{00B08828-D228-4AB1-99CB-A2D3CA48D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1264" y="10271128"/>
            <a:ext cx="9982200" cy="141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 the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and temporal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 allocation during training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Enabler 1: Differentiable learnable precision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Challenge: How to achieve a differentiable precision learning on top of the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precision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Vanilla quantization process: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learnable quantization step with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layer-wise learnable parameter 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𝛽</a:t>
            </a:r>
            <a:endParaRPr lang="en-US" altLang="zh-CN" sz="30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Enabler 2: Loss function design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Challenge: Balance accuracy and efficiency when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 of </a:t>
            </a:r>
            <a:r>
              <a:rPr lang="en-US" altLang="zh-C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000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000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vary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different tasks and during training 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Penalize training cost when exceeding threshold T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each layer’s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 gradient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w.r.t.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8AF12DB-AD40-4C4D-8D6E-D6EA382E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573" y="10124262"/>
            <a:ext cx="9686925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2DA635E6-F81C-4D35-8BD3-1357EB51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465" y="18186245"/>
            <a:ext cx="58293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BE4F9E0-4947-4351-AA3F-D199DEF6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453" y="22134236"/>
            <a:ext cx="5730278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64CF135-94B1-4FA0-9FC6-AE79C608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882" y="25031955"/>
            <a:ext cx="5699741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 Box 424">
            <a:extLst>
              <a:ext uri="{FF2B5EF4-FFF2-40B4-BE49-F238E27FC236}">
                <a16:creationId xmlns:a16="http://schemas.microsoft.com/office/drawing/2014/main" id="{66509705-5C64-41CD-8EB6-7D4AA1BC1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5858" y="24647606"/>
            <a:ext cx="9982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8F8F8"/>
                </a:solidFill>
                <a:latin typeface="Arial Narrow" panose="020B0606020202030204" pitchFamily="34" charset="0"/>
              </a:rPr>
              <a:t>LDP: Evaluation </a:t>
            </a:r>
          </a:p>
        </p:txBody>
      </p:sp>
      <p:pic>
        <p:nvPicPr>
          <p:cNvPr id="1057" name="Picture 33">
            <a:extLst>
              <a:ext uri="{FF2B5EF4-FFF2-40B4-BE49-F238E27FC236}">
                <a16:creationId xmlns:a16="http://schemas.microsoft.com/office/drawing/2014/main" id="{28B4567C-213A-4DEB-9C38-7D315114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376" y="6054809"/>
            <a:ext cx="9953522" cy="94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2B5EC909-7AB9-4346-B91B-473B5A8E9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453" y="7013149"/>
            <a:ext cx="9620045" cy="31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文本框 104">
            <a:extLst>
              <a:ext uri="{FF2B5EF4-FFF2-40B4-BE49-F238E27FC236}">
                <a16:creationId xmlns:a16="http://schemas.microsoft.com/office/drawing/2014/main" id="{2EA573BB-EB31-4D3E-AE20-B26FD82D683B}"/>
              </a:ext>
            </a:extLst>
          </p:cNvPr>
          <p:cNvSpPr txBox="1"/>
          <p:nvPr/>
        </p:nvSpPr>
        <p:spPr>
          <a:xfrm>
            <a:off x="37006538" y="17762507"/>
            <a:ext cx="600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on ImageNet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CCB7A70B-D94D-48D1-9D91-1C98161E5B16}"/>
              </a:ext>
            </a:extLst>
          </p:cNvPr>
          <p:cNvSpPr txBox="1"/>
          <p:nvPr/>
        </p:nvSpPr>
        <p:spPr>
          <a:xfrm>
            <a:off x="37065198" y="21736419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Transformer on WikiText-103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424">
            <a:extLst>
              <a:ext uri="{FF2B5EF4-FFF2-40B4-BE49-F238E27FC236}">
                <a16:creationId xmlns:a16="http://schemas.microsoft.com/office/drawing/2014/main" id="{670D45C7-715E-4AF9-88F9-407A913D3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1304" y="24043858"/>
            <a:ext cx="99822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24" rIns="91267" bIns="45624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8F8F8"/>
                </a:solidFill>
                <a:latin typeface="Arial Narrow" panose="020B0606020202030204" pitchFamily="34" charset="0"/>
              </a:rPr>
              <a:t>LDP: Visualization </a:t>
            </a:r>
          </a:p>
        </p:txBody>
      </p:sp>
      <p:sp>
        <p:nvSpPr>
          <p:cNvPr id="111" name="Text Box 14">
            <a:extLst>
              <a:ext uri="{FF2B5EF4-FFF2-40B4-BE49-F238E27FC236}">
                <a16:creationId xmlns:a16="http://schemas.microsoft.com/office/drawing/2014/main" id="{2BC87108-7B9B-4EC8-ACD7-543DEF84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1460" y="17744854"/>
            <a:ext cx="4761997" cy="40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ImageNet</a:t>
            </a:r>
            <a:r>
              <a:rPr lang="zh-C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↓30.8%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cost and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↓8.1%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cost with comparable accuracy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 Box 14">
            <a:extLst>
              <a:ext uri="{FF2B5EF4-FFF2-40B4-BE49-F238E27FC236}">
                <a16:creationId xmlns:a16="http://schemas.microsoft.com/office/drawing/2014/main" id="{4782CD68-34EC-435F-83DD-AAB72CFDE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0150" y="20718100"/>
            <a:ext cx="4515822" cy="364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WikiText-103: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↓0.96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perplexity (the lower, the better) with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↓25.9% 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cost</a:t>
            </a:r>
          </a:p>
        </p:txBody>
      </p:sp>
      <p:sp>
        <p:nvSpPr>
          <p:cNvPr id="110" name="Text Box 14">
            <a:extLst>
              <a:ext uri="{FF2B5EF4-FFF2-40B4-BE49-F238E27FC236}">
                <a16:creationId xmlns:a16="http://schemas.microsoft.com/office/drawing/2014/main" id="{FC8E2BFE-C58B-4CBF-BFFF-4E6204269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0475" y="24385199"/>
            <a:ext cx="4919462" cy="292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Vis. 1: Learned precision is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manual design </a:t>
            </a:r>
            <a:r>
              <a:rPr lang="en-US" altLang="zh-CN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[J. Shen, AAAI’20] [Y. Wang, ISP’20]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6F9B89D2-6341-43D2-A2F3-B26A1F44683C}"/>
              </a:ext>
            </a:extLst>
          </p:cNvPr>
          <p:cNvSpPr txBox="1"/>
          <p:nvPr/>
        </p:nvSpPr>
        <p:spPr>
          <a:xfrm>
            <a:off x="37410929" y="26803210"/>
            <a:ext cx="550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Vis. 1: ResNet-38@CIFAR-100 block-wise average precision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5ADF79CA-43F5-4901-BEA3-D773B651B6C6}"/>
              </a:ext>
            </a:extLst>
          </p:cNvPr>
          <p:cNvSpPr txBox="1"/>
          <p:nvPr/>
        </p:nvSpPr>
        <p:spPr>
          <a:xfrm>
            <a:off x="38434522" y="30296361"/>
            <a:ext cx="470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Vis. 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DeiT-Tiny@ImageNet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layer-wise average precision</a:t>
            </a:r>
          </a:p>
        </p:txBody>
      </p:sp>
      <p:sp>
        <p:nvSpPr>
          <p:cNvPr id="116" name="Text Box 14">
            <a:extLst>
              <a:ext uri="{FF2B5EF4-FFF2-40B4-BE49-F238E27FC236}">
                <a16:creationId xmlns:a16="http://schemas.microsoft.com/office/drawing/2014/main" id="{F292715A-428F-4618-AB3F-090554313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8246" y="28447687"/>
            <a:ext cx="6040675" cy="364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Vis. 2: Learned precision can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 model design</a:t>
            </a:r>
          </a:p>
          <a:p>
            <a:pPr marL="1200150" lvl="1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precision (higher redundancy) in the last two FC layers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70A890D-3DCE-48A4-80F5-E3344173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482" y="8658952"/>
            <a:ext cx="854124" cy="85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89E80AD-6CD1-4BBB-8A65-1400EAF8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97" y="15773758"/>
            <a:ext cx="998897" cy="9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CCB55CC5-3A6C-4D03-AE74-42A69DC68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16" y="15730498"/>
            <a:ext cx="1002882" cy="10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29E0BA7-E79C-44A7-95B9-5605C44A43E7}"/>
              </a:ext>
            </a:extLst>
          </p:cNvPr>
          <p:cNvSpPr txBox="1"/>
          <p:nvPr/>
        </p:nvSpPr>
        <p:spPr>
          <a:xfrm>
            <a:off x="2164762" y="18214263"/>
            <a:ext cx="6831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Low-precision Method</a:t>
            </a:r>
            <a:r>
              <a:rPr lang="en-US" altLang="zh-CN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a promising direction to narrow the gap</a:t>
            </a:r>
            <a:endParaRPr lang="en-US" altLang="zh-CN" sz="3200" b="0" dirty="0">
              <a:effectLst/>
            </a:endParaRPr>
          </a:p>
        </p:txBody>
      </p:sp>
      <p:pic>
        <p:nvPicPr>
          <p:cNvPr id="97" name="Picture 4">
            <a:extLst>
              <a:ext uri="{FF2B5EF4-FFF2-40B4-BE49-F238E27FC236}">
                <a16:creationId xmlns:a16="http://schemas.microsoft.com/office/drawing/2014/main" id="{22F1DB32-EB4A-4959-B274-3F6CD5CE5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02" y="22629123"/>
            <a:ext cx="310591" cy="3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文本框 116">
            <a:extLst>
              <a:ext uri="{FF2B5EF4-FFF2-40B4-BE49-F238E27FC236}">
                <a16:creationId xmlns:a16="http://schemas.microsoft.com/office/drawing/2014/main" id="{218CF0EE-CC24-44AB-ACD5-4852AEC3E87A}"/>
              </a:ext>
            </a:extLst>
          </p:cNvPr>
          <p:cNvSpPr txBox="1"/>
          <p:nvPr/>
        </p:nvSpPr>
        <p:spPr>
          <a:xfrm>
            <a:off x="11704429" y="6623436"/>
            <a:ext cx="9380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600"/>
              </a:spcBef>
              <a:spcAft>
                <a:spcPts val="0"/>
              </a:spcAft>
            </a:pPr>
            <a:r>
              <a:rPr lang="en-US" altLang="zh-CN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3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only the temporal </a:t>
            </a:r>
            <a:r>
              <a:rPr lang="en-US" altLang="zh-CN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 precision enough? </a:t>
            </a:r>
          </a:p>
        </p:txBody>
      </p:sp>
      <p:pic>
        <p:nvPicPr>
          <p:cNvPr id="118" name="Picture 16">
            <a:extLst>
              <a:ext uri="{FF2B5EF4-FFF2-40B4-BE49-F238E27FC236}">
                <a16:creationId xmlns:a16="http://schemas.microsoft.com/office/drawing/2014/main" id="{00452003-3086-4972-8A08-49C0A9F68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232" y="6515684"/>
            <a:ext cx="448728" cy="7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文本框 118">
            <a:extLst>
              <a:ext uri="{FF2B5EF4-FFF2-40B4-BE49-F238E27FC236}">
                <a16:creationId xmlns:a16="http://schemas.microsoft.com/office/drawing/2014/main" id="{D3E1C90A-38C0-464B-845F-5D1855ED1AB8}"/>
              </a:ext>
            </a:extLst>
          </p:cNvPr>
          <p:cNvSpPr txBox="1"/>
          <p:nvPr/>
        </p:nvSpPr>
        <p:spPr>
          <a:xfrm>
            <a:off x="13084942" y="10992158"/>
            <a:ext cx="6831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Spatial dynamic precision </a:t>
            </a:r>
            <a:r>
              <a:rPr lang="en-US" altLang="zh-CN" sz="3200" i="0" u="none" strike="noStrike" dirty="0">
                <a:effectLst/>
                <a:latin typeface="Calibri" panose="020F0502020204030204" pitchFamily="34" charset="0"/>
              </a:rPr>
              <a:t>allocation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i="0" u="none" strike="noStrike" dirty="0">
                <a:effectLst/>
                <a:latin typeface="Calibri" panose="020F0502020204030204" pitchFamily="34" charset="0"/>
              </a:rPr>
              <a:t> is also important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A328EBB-8103-403C-BBBD-8551C66B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441" y="14980129"/>
            <a:ext cx="7051846" cy="6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4B40D4D-18F3-43F3-942F-9E986FCB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705" y="15749257"/>
            <a:ext cx="4040114" cy="68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AE97A14-9529-4018-A5E5-8A6CD5AC5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762" y="17642506"/>
            <a:ext cx="4986338" cy="6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0DB5CEC-C306-47A1-8298-C6D775F29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172" y="21805919"/>
            <a:ext cx="3062152" cy="7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839DBE9-4FC6-4D73-9E71-3ABD082F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1275" y="23845699"/>
            <a:ext cx="7608093" cy="7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文本框 78">
            <a:extLst>
              <a:ext uri="{FF2B5EF4-FFF2-40B4-BE49-F238E27FC236}">
                <a16:creationId xmlns:a16="http://schemas.microsoft.com/office/drawing/2014/main" id="{A3811AD8-83EA-4454-BB7E-74B78FC50BCD}"/>
              </a:ext>
            </a:extLst>
          </p:cNvPr>
          <p:cNvSpPr txBox="1"/>
          <p:nvPr/>
        </p:nvSpPr>
        <p:spPr>
          <a:xfrm>
            <a:off x="34466857" y="5717098"/>
            <a:ext cx="723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on CIFAR-100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588EFD3-0C63-4586-A606-962F756F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95244" y="23699255"/>
            <a:ext cx="216906" cy="55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F9767B8-E15F-4EC1-83FF-8D87826964DE}"/>
              </a:ext>
            </a:extLst>
          </p:cNvPr>
          <p:cNvCxnSpPr>
            <a:cxnSpLocks/>
          </p:cNvCxnSpPr>
          <p:nvPr/>
        </p:nvCxnSpPr>
        <p:spPr bwMode="auto">
          <a:xfrm>
            <a:off x="37296725" y="25054180"/>
            <a:ext cx="56997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924A222E-35F6-48A6-AA81-3F3D9EB65F59}"/>
              </a:ext>
            </a:extLst>
          </p:cNvPr>
          <p:cNvSpPr txBox="1"/>
          <p:nvPr/>
        </p:nvSpPr>
        <p:spPr>
          <a:xfrm>
            <a:off x="39656921" y="2472070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Deeper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A8BE494E-5BBB-40FB-AEA8-B40527FCB818}"/>
              </a:ext>
            </a:extLst>
          </p:cNvPr>
          <p:cNvSpPr txBox="1"/>
          <p:nvPr/>
        </p:nvSpPr>
        <p:spPr>
          <a:xfrm>
            <a:off x="39693790" y="2653088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4B2C57F6-B1AB-4A5A-B35E-BBB9710254D7}"/>
              </a:ext>
            </a:extLst>
          </p:cNvPr>
          <p:cNvSpPr txBox="1"/>
          <p:nvPr/>
        </p:nvSpPr>
        <p:spPr>
          <a:xfrm>
            <a:off x="37434991" y="2653276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0E2A7205-17B8-492F-8AFF-540B06B80CE6}"/>
              </a:ext>
            </a:extLst>
          </p:cNvPr>
          <p:cNvSpPr txBox="1"/>
          <p:nvPr/>
        </p:nvSpPr>
        <p:spPr>
          <a:xfrm>
            <a:off x="42420926" y="265416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DE32CDFA-71CA-4CD9-B082-46398AFE2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518130" y="26810355"/>
            <a:ext cx="2199085" cy="43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 Box 14">
            <a:extLst>
              <a:ext uri="{FF2B5EF4-FFF2-40B4-BE49-F238E27FC236}">
                <a16:creationId xmlns:a16="http://schemas.microsoft.com/office/drawing/2014/main" id="{BFC29107-E658-476E-BCCB-5BBA0DE8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8246" y="31101169"/>
            <a:ext cx="10770418" cy="19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0" tIns="457200" rIns="457200" bIns="457200">
            <a:spAutoFit/>
          </a:bodyPr>
          <a:lstStyle>
            <a:lvl1pPr defTabSz="4389438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200150" lvl="1" indent="-457200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work studying FC layers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[J. Guo, arXiv’21]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eaLnBrk="1" hangingPunct="1">
              <a:lnSpc>
                <a:spcPct val="120000"/>
              </a:lnSpc>
              <a:spcBef>
                <a:spcPct val="0"/>
              </a:spcBef>
            </a:pP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11210</TotalTime>
  <Words>734</Words>
  <Application>Microsoft Office PowerPoint</Application>
  <PresentationFormat>自定义</PresentationFormat>
  <Paragraphs>104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Times New Roman</vt:lpstr>
      <vt:lpstr>Custom Design</vt:lpstr>
      <vt:lpstr>1_Custom Design</vt:lpstr>
      <vt:lpstr>2_Custom Design</vt:lpstr>
      <vt:lpstr>PowerPoint 演示文稿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48x36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于</cp:lastModifiedBy>
  <cp:revision>295</cp:revision>
  <cp:lastPrinted>2012-11-29T00:00:31Z</cp:lastPrinted>
  <dcterms:created xsi:type="dcterms:W3CDTF">2012-12-07T22:38:22Z</dcterms:created>
  <dcterms:modified xsi:type="dcterms:W3CDTF">2022-03-24T13:54:53Z</dcterms:modified>
  <cp:category>Powerpoint poster templates</cp:category>
</cp:coreProperties>
</file>